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96" r:id="rId1"/>
  </p:sldMasterIdLst>
  <p:notesMasterIdLst>
    <p:notesMasterId r:id="rId17"/>
  </p:notesMasterIdLst>
  <p:handoutMasterIdLst>
    <p:handoutMasterId r:id="rId18"/>
  </p:handoutMasterIdLst>
  <p:sldIdLst>
    <p:sldId id="259" r:id="rId2"/>
    <p:sldId id="262" r:id="rId3"/>
    <p:sldId id="260" r:id="rId4"/>
    <p:sldId id="261" r:id="rId5"/>
    <p:sldId id="263" r:id="rId6"/>
    <p:sldId id="264" r:id="rId7"/>
    <p:sldId id="269" r:id="rId8"/>
    <p:sldId id="273" r:id="rId9"/>
    <p:sldId id="265" r:id="rId10"/>
    <p:sldId id="270" r:id="rId11"/>
    <p:sldId id="266" r:id="rId12"/>
    <p:sldId id="268" r:id="rId13"/>
    <p:sldId id="267" r:id="rId14"/>
    <p:sldId id="271" r:id="rId15"/>
    <p:sldId id="272"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580"/>
    <a:srgbClr val="B13A0A"/>
    <a:srgbClr val="FFFF99"/>
    <a:srgbClr val="DFF0F8"/>
    <a:srgbClr val="4194B4"/>
    <a:srgbClr val="8B8726"/>
    <a:srgbClr val="7C7C76"/>
    <a:srgbClr val="7E846E"/>
    <a:srgbClr val="FFCC66"/>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4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01B9EB-CAA4-473F-BC4F-6AD20BDFE377}" type="datetimeFigureOut">
              <a:rPr lang="en-US" smtClean="0"/>
              <a:t>3/29/2017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1456A1-4BA2-47F1-A1FE-01F66344F3A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txBody>
          <a:bodyPr/>
          <a:lstStyle/>
          <a:p>
            <a:endParaRPr lang="en-US"/>
          </a:p>
        </p:txBody>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114AAD-18D2-492E-832C-C20E40C69A6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114AAD-18D2-492E-832C-C20E40C69A6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Flow_Cover_070212.jpg"/>
          <p:cNvPicPr>
            <a:picLocks noChangeAspect="1"/>
          </p:cNvPicPr>
          <p:nvPr userDrawn="1"/>
        </p:nvPicPr>
        <p:blipFill>
          <a:blip r:embed="rId2" cstate="print"/>
          <a:stretch>
            <a:fillRect/>
          </a:stretch>
        </p:blipFill>
        <p:spPr>
          <a:xfrm>
            <a:off x="0" y="0"/>
            <a:ext cx="9144000" cy="6858000"/>
          </a:xfrm>
          <a:prstGeom prst="rect">
            <a:avLst/>
          </a:prstGeom>
        </p:spPr>
      </p:pic>
      <p:sp>
        <p:nvSpPr>
          <p:cNvPr id="160777" name="Rectangle 9"/>
          <p:cNvSpPr>
            <a:spLocks noGrp="1" noChangeArrowheads="1"/>
          </p:cNvSpPr>
          <p:nvPr>
            <p:ph type="ctrTitle" sz="quarter"/>
          </p:nvPr>
        </p:nvSpPr>
        <p:spPr>
          <a:xfrm>
            <a:off x="533400" y="1222248"/>
            <a:ext cx="8125968" cy="596900"/>
          </a:xfrm>
        </p:spPr>
        <p:txBody>
          <a:bodyPr anchor="b" anchorCtr="0"/>
          <a:lstStyle>
            <a:lvl1pPr>
              <a:defRPr sz="3600" b="0">
                <a:solidFill>
                  <a:srgbClr val="003580"/>
                </a:solidFill>
              </a:defRPr>
            </a:lvl1pPr>
          </a:lstStyle>
          <a:p>
            <a:r>
              <a:rPr lang="en-US" smtClean="0"/>
              <a:t>Click to edit Master title style</a:t>
            </a:r>
            <a:endParaRPr lang="en-US" dirty="0"/>
          </a:p>
        </p:txBody>
      </p:sp>
      <p:sp>
        <p:nvSpPr>
          <p:cNvPr id="160778" name="Rectangle 10"/>
          <p:cNvSpPr>
            <a:spLocks noGrp="1" noChangeArrowheads="1"/>
          </p:cNvSpPr>
          <p:nvPr>
            <p:ph type="subTitle" sz="quarter" idx="1"/>
          </p:nvPr>
        </p:nvSpPr>
        <p:spPr>
          <a:xfrm>
            <a:off x="533400" y="1850136"/>
            <a:ext cx="8135112" cy="520700"/>
          </a:xfrm>
        </p:spPr>
        <p:txBody>
          <a:bodyPr/>
          <a:lstStyle>
            <a:lvl1pPr marL="0" indent="0">
              <a:lnSpc>
                <a:spcPts val="2700"/>
              </a:lnSpc>
              <a:buFontTx/>
              <a:buNone/>
              <a:defRPr sz="2400">
                <a:solidFill>
                  <a:srgbClr val="4194B4"/>
                </a:solidFill>
              </a:defRPr>
            </a:lvl1pPr>
          </a:lstStyle>
          <a:p>
            <a:r>
              <a:rPr lang="en-US" smtClean="0"/>
              <a:t>Click to edit Master subtitle style</a:t>
            </a:r>
            <a:endParaRPr lang="en-US" dirty="0"/>
          </a:p>
        </p:txBody>
      </p:sp>
      <p:pic>
        <p:nvPicPr>
          <p:cNvPr id="7" name="Picture 28" descr="JD OFW Logo_RGB Blue"/>
          <p:cNvPicPr>
            <a:picLocks noChangeAspect="1" noChangeArrowheads="1"/>
          </p:cNvPicPr>
          <p:nvPr userDrawn="1"/>
        </p:nvPicPr>
        <p:blipFill>
          <a:blip r:embed="rId3" cstate="print"/>
          <a:srcRect/>
          <a:stretch>
            <a:fillRect/>
          </a:stretch>
        </p:blipFill>
        <p:spPr bwMode="auto">
          <a:xfrm>
            <a:off x="533400" y="5657127"/>
            <a:ext cx="3581400" cy="837695"/>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1200" y="338328"/>
            <a:ext cx="7620000" cy="1219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711200" y="1735328"/>
            <a:ext cx="7620000" cy="4711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lt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90D327F-7362-4B1E-9A9F-917B4DEFF95E}" type="slidenum">
              <a:rPr lang="en-US" altLang="en-US" smtClean="0">
                <a:solidFill>
                  <a:srgbClr val="FFFFFF"/>
                </a:solidFill>
              </a:rPr>
              <a:pPr/>
              <a:t>‹#›</a:t>
            </a:fld>
            <a:endParaRPr lang="en-US" altLang="en-US">
              <a:solidFill>
                <a:srgbClr val="FFFFFF"/>
              </a:solidFill>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1200" y="2082800"/>
            <a:ext cx="3733800" cy="40894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7400" y="2082800"/>
            <a:ext cx="3733800" cy="40894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93E7D19-9FEE-444F-80EA-06481FFC42E9}" type="slidenum">
              <a:rPr lang="en-US" altLang="en-US" smtClean="0">
                <a:solidFill>
                  <a:srgbClr val="FFFFFF"/>
                </a:solidFill>
              </a:rPr>
              <a:pPr/>
              <a:t>‹#›</a:t>
            </a:fld>
            <a:endParaRPr lang="en-US" altLang="en-US">
              <a:solidFill>
                <a:srgbClr val="FFFFFF"/>
              </a:solidFill>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endParaRPr lang="en-US" alt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C86E4730-449A-42EB-95DE-53EA0CFC7CE6}" type="slidenum">
              <a:rPr lang="en-US" altLang="en-US" smtClean="0">
                <a:solidFill>
                  <a:srgbClr val="FFFFFF"/>
                </a:solidFill>
              </a:rPr>
              <a:pPr/>
              <a:t>‹#›</a:t>
            </a:fld>
            <a:endParaRPr lang="en-US" altLang="en-US">
              <a:solidFill>
                <a:srgbClr val="FFFFFF"/>
              </a:solidFill>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lt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DCF5D5D5-949B-401E-AC47-FE7D73D6E1C6}" type="slidenum">
              <a:rPr lang="en-US" altLang="en-US" smtClean="0">
                <a:solidFill>
                  <a:srgbClr val="FFFFFF"/>
                </a:solidFill>
              </a:rPr>
              <a:pPr/>
              <a:t>‹#›</a:t>
            </a:fld>
            <a:endParaRPr lang="en-US" altLang="en-US">
              <a:solidFill>
                <a:srgbClr val="FFFFFF"/>
              </a:solidFill>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4D9E51B8-3E89-4C26-A057-2A650E425A34}" type="slidenum">
              <a:rPr lang="en-US" altLang="en-US" smtClean="0">
                <a:solidFill>
                  <a:srgbClr val="FFFFFF"/>
                </a:solidFill>
              </a:rPr>
              <a:pPr/>
              <a:t>‹#›</a:t>
            </a:fld>
            <a:endParaRPr lang="en-US" altLang="en-US">
              <a:solidFill>
                <a:srgbClr val="FFFFFF"/>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FF0F8"/>
        </a:solidFill>
        <a:effectLst/>
      </p:bgPr>
    </p:bg>
    <p:spTree>
      <p:nvGrpSpPr>
        <p:cNvPr id="1" name=""/>
        <p:cNvGrpSpPr/>
        <p:nvPr/>
      </p:nvGrpSpPr>
      <p:grpSpPr>
        <a:xfrm>
          <a:off x="0" y="0"/>
          <a:ext cx="0" cy="0"/>
          <a:chOff x="0" y="0"/>
          <a:chExt cx="0" cy="0"/>
        </a:xfrm>
      </p:grpSpPr>
      <p:sp>
        <p:nvSpPr>
          <p:cNvPr id="159747" name="Rectangle 3"/>
          <p:cNvSpPr>
            <a:spLocks noGrp="1" noChangeArrowheads="1"/>
          </p:cNvSpPr>
          <p:nvPr>
            <p:ph type="title"/>
          </p:nvPr>
        </p:nvSpPr>
        <p:spPr bwMode="auto">
          <a:xfrm>
            <a:off x="711200" y="685800"/>
            <a:ext cx="7620000" cy="1219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US" altLang="en-US" dirty="0" smtClean="0"/>
          </a:p>
        </p:txBody>
      </p:sp>
      <p:sp>
        <p:nvSpPr>
          <p:cNvPr id="159748" name="Rectangle 4"/>
          <p:cNvSpPr>
            <a:spLocks noGrp="1" noChangeArrowheads="1"/>
          </p:cNvSpPr>
          <p:nvPr>
            <p:ph type="body" idx="1"/>
          </p:nvPr>
        </p:nvSpPr>
        <p:spPr bwMode="auto">
          <a:xfrm>
            <a:off x="711200" y="2082800"/>
            <a:ext cx="7620000" cy="408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159769" name="Rectangle 2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000" b="0">
                <a:solidFill>
                  <a:schemeClr val="bg1"/>
                </a:solidFill>
                <a:latin typeface="+mn-lt"/>
              </a:defRPr>
            </a:lvl1pPr>
          </a:lstStyle>
          <a:p>
            <a:endParaRPr lang="en-US" altLang="en-US" dirty="0"/>
          </a:p>
        </p:txBody>
      </p:sp>
      <p:sp>
        <p:nvSpPr>
          <p:cNvPr id="159770" name="Rectangle 26"/>
          <p:cNvSpPr>
            <a:spLocks noGrp="1" noChangeArrowheads="1"/>
          </p:cNvSpPr>
          <p:nvPr>
            <p:ph type="ftr" sz="quarter" idx="3"/>
          </p:nvPr>
        </p:nvSpPr>
        <p:spPr bwMode="auto">
          <a:xfrm>
            <a:off x="5178392" y="6246796"/>
            <a:ext cx="2281171" cy="4620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defRPr sz="1000" b="0">
                <a:solidFill>
                  <a:schemeClr val="bg1"/>
                </a:solidFill>
                <a:latin typeface="+mn-lt"/>
              </a:defRPr>
            </a:lvl1pPr>
          </a:lstStyle>
          <a:p>
            <a:endParaRPr lang="en-US" altLang="en-US" dirty="0"/>
          </a:p>
        </p:txBody>
      </p:sp>
      <p:sp>
        <p:nvSpPr>
          <p:cNvPr id="159771" name="Rectangle 27"/>
          <p:cNvSpPr>
            <a:spLocks noGrp="1" noChangeArrowheads="1"/>
          </p:cNvSpPr>
          <p:nvPr>
            <p:ph type="sldNum" sz="quarter" idx="4"/>
          </p:nvPr>
        </p:nvSpPr>
        <p:spPr bwMode="auto">
          <a:xfrm>
            <a:off x="4196613" y="6248400"/>
            <a:ext cx="770021"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defRPr sz="1000" b="0">
                <a:solidFill>
                  <a:schemeClr val="bg1"/>
                </a:solidFill>
                <a:latin typeface="+mn-lt"/>
              </a:defRPr>
            </a:lvl1pPr>
          </a:lstStyle>
          <a:p>
            <a:fld id="{037AB0D1-AF31-454A-B89A-12D9D5CEDF41}" type="slidenum">
              <a:rPr lang="en-US" altLang="en-US" smtClean="0"/>
              <a:pPr/>
              <a:t>‹#›</a:t>
            </a:fld>
            <a:endParaRPr lang="en-US" altLang="en-US" dirty="0"/>
          </a:p>
        </p:txBody>
      </p:sp>
      <p:pic>
        <p:nvPicPr>
          <p:cNvPr id="8" name="Picture 15" descr="JD 294"/>
          <p:cNvPicPr>
            <a:picLocks noChangeAspect="1" noChangeArrowheads="1"/>
          </p:cNvPicPr>
          <p:nvPr/>
        </p:nvPicPr>
        <p:blipFill>
          <a:blip r:embed="rId8" cstate="print"/>
          <a:srcRect/>
          <a:stretch>
            <a:fillRect/>
          </a:stretch>
        </p:blipFill>
        <p:spPr bwMode="auto">
          <a:xfrm>
            <a:off x="7696200" y="5867400"/>
            <a:ext cx="931862" cy="641350"/>
          </a:xfrm>
          <a:prstGeom prst="rect">
            <a:avLst/>
          </a:prstGeom>
          <a:noFill/>
        </p:spPr>
      </p:pic>
    </p:spTree>
  </p:cSld>
  <p:clrMap bg1="dk2" tx1="lt1" bg2="dk1" tx2="lt2" accent1="accent1" accent2="accent2" accent3="accent3" accent4="accent4" accent5="accent5" accent6="accent6" hlink="hlink" folHlink="folHlink"/>
  <p:sldLayoutIdLst>
    <p:sldLayoutId id="2147483697" r:id="rId1"/>
    <p:sldLayoutId id="2147483698" r:id="rId2"/>
    <p:sldLayoutId id="2147483700" r:id="rId3"/>
    <p:sldLayoutId id="2147483701" r:id="rId4"/>
    <p:sldLayoutId id="2147483702" r:id="rId5"/>
    <p:sldLayoutId id="2147483703" r:id="rId6"/>
  </p:sldLayoutIdLst>
  <p:transition>
    <p:fade/>
  </p:transition>
  <p:hf hdr="0" ftr="0" dt="0"/>
  <p:txStyles>
    <p:titleStyle>
      <a:lvl1pPr algn="l" rtl="0" eaLnBrk="1" fontAlgn="base" hangingPunct="1">
        <a:lnSpc>
          <a:spcPts val="3900"/>
        </a:lnSpc>
        <a:spcBef>
          <a:spcPct val="0"/>
        </a:spcBef>
        <a:spcAft>
          <a:spcPct val="0"/>
        </a:spcAft>
        <a:defRPr sz="3600" b="0">
          <a:solidFill>
            <a:srgbClr val="003580"/>
          </a:solidFill>
          <a:latin typeface="+mj-lt"/>
          <a:ea typeface="+mj-ea"/>
          <a:cs typeface="+mj-cs"/>
        </a:defRPr>
      </a:lvl1pPr>
      <a:lvl2pPr algn="l" rtl="0" eaLnBrk="1" fontAlgn="base" hangingPunct="1">
        <a:lnSpc>
          <a:spcPct val="90000"/>
        </a:lnSpc>
        <a:spcBef>
          <a:spcPct val="0"/>
        </a:spcBef>
        <a:spcAft>
          <a:spcPct val="0"/>
        </a:spcAft>
        <a:defRPr sz="3600" b="1">
          <a:solidFill>
            <a:srgbClr val="FFCC00"/>
          </a:solidFill>
          <a:latin typeface="Arial Narrow" pitchFamily="34" charset="0"/>
        </a:defRPr>
      </a:lvl2pPr>
      <a:lvl3pPr algn="l" rtl="0" eaLnBrk="1" fontAlgn="base" hangingPunct="1">
        <a:lnSpc>
          <a:spcPct val="90000"/>
        </a:lnSpc>
        <a:spcBef>
          <a:spcPct val="0"/>
        </a:spcBef>
        <a:spcAft>
          <a:spcPct val="0"/>
        </a:spcAft>
        <a:defRPr sz="3600" b="1">
          <a:solidFill>
            <a:srgbClr val="FFCC00"/>
          </a:solidFill>
          <a:latin typeface="Arial Narrow" pitchFamily="34" charset="0"/>
        </a:defRPr>
      </a:lvl3pPr>
      <a:lvl4pPr algn="l" rtl="0" eaLnBrk="1" fontAlgn="base" hangingPunct="1">
        <a:lnSpc>
          <a:spcPct val="90000"/>
        </a:lnSpc>
        <a:spcBef>
          <a:spcPct val="0"/>
        </a:spcBef>
        <a:spcAft>
          <a:spcPct val="0"/>
        </a:spcAft>
        <a:defRPr sz="3600" b="1">
          <a:solidFill>
            <a:srgbClr val="FFCC00"/>
          </a:solidFill>
          <a:latin typeface="Arial Narrow" pitchFamily="34" charset="0"/>
        </a:defRPr>
      </a:lvl4pPr>
      <a:lvl5pPr algn="l" rtl="0" eaLnBrk="1" fontAlgn="base" hangingPunct="1">
        <a:lnSpc>
          <a:spcPct val="90000"/>
        </a:lnSpc>
        <a:spcBef>
          <a:spcPct val="0"/>
        </a:spcBef>
        <a:spcAft>
          <a:spcPct val="0"/>
        </a:spcAft>
        <a:defRPr sz="3600" b="1">
          <a:solidFill>
            <a:srgbClr val="FFCC00"/>
          </a:solidFill>
          <a:latin typeface="Arial Narrow" pitchFamily="34" charset="0"/>
        </a:defRPr>
      </a:lvl5pPr>
      <a:lvl6pPr marL="457200" algn="l" rtl="0" eaLnBrk="1" fontAlgn="base" hangingPunct="1">
        <a:lnSpc>
          <a:spcPct val="90000"/>
        </a:lnSpc>
        <a:spcBef>
          <a:spcPct val="0"/>
        </a:spcBef>
        <a:spcAft>
          <a:spcPct val="0"/>
        </a:spcAft>
        <a:defRPr sz="3600" b="1">
          <a:solidFill>
            <a:srgbClr val="FFCC00"/>
          </a:solidFill>
          <a:latin typeface="Arial Narrow" pitchFamily="34" charset="0"/>
        </a:defRPr>
      </a:lvl6pPr>
      <a:lvl7pPr marL="914400" algn="l" rtl="0" eaLnBrk="1" fontAlgn="base" hangingPunct="1">
        <a:lnSpc>
          <a:spcPct val="90000"/>
        </a:lnSpc>
        <a:spcBef>
          <a:spcPct val="0"/>
        </a:spcBef>
        <a:spcAft>
          <a:spcPct val="0"/>
        </a:spcAft>
        <a:defRPr sz="3600" b="1">
          <a:solidFill>
            <a:srgbClr val="FFCC00"/>
          </a:solidFill>
          <a:latin typeface="Arial Narrow" pitchFamily="34" charset="0"/>
        </a:defRPr>
      </a:lvl7pPr>
      <a:lvl8pPr marL="1371600" algn="l" rtl="0" eaLnBrk="1" fontAlgn="base" hangingPunct="1">
        <a:lnSpc>
          <a:spcPct val="90000"/>
        </a:lnSpc>
        <a:spcBef>
          <a:spcPct val="0"/>
        </a:spcBef>
        <a:spcAft>
          <a:spcPct val="0"/>
        </a:spcAft>
        <a:defRPr sz="3600" b="1">
          <a:solidFill>
            <a:srgbClr val="FFCC00"/>
          </a:solidFill>
          <a:latin typeface="Arial Narrow" pitchFamily="34" charset="0"/>
        </a:defRPr>
      </a:lvl8pPr>
      <a:lvl9pPr marL="1828800" algn="l" rtl="0" eaLnBrk="1" fontAlgn="base" hangingPunct="1">
        <a:lnSpc>
          <a:spcPct val="90000"/>
        </a:lnSpc>
        <a:spcBef>
          <a:spcPct val="0"/>
        </a:spcBef>
        <a:spcAft>
          <a:spcPct val="0"/>
        </a:spcAft>
        <a:defRPr sz="3600" b="1">
          <a:solidFill>
            <a:srgbClr val="FFCC00"/>
          </a:solidFill>
          <a:latin typeface="Arial Narrow" pitchFamily="34" charset="0"/>
        </a:defRPr>
      </a:lvl9pPr>
    </p:titleStyle>
    <p:bodyStyle>
      <a:lvl1pPr marL="173038" indent="-173038" algn="l" rtl="0" eaLnBrk="1" fontAlgn="base" hangingPunct="1">
        <a:lnSpc>
          <a:spcPts val="2700"/>
        </a:lnSpc>
        <a:spcBef>
          <a:spcPts val="1200"/>
        </a:spcBef>
        <a:spcAft>
          <a:spcPct val="0"/>
        </a:spcAft>
        <a:buClr>
          <a:srgbClr val="003580"/>
        </a:buClr>
        <a:buChar char="•"/>
        <a:defRPr sz="2400">
          <a:solidFill>
            <a:schemeClr val="bg1"/>
          </a:solidFill>
          <a:latin typeface="+mn-lt"/>
          <a:ea typeface="+mn-ea"/>
          <a:cs typeface="+mn-cs"/>
        </a:defRPr>
      </a:lvl1pPr>
      <a:lvl2pPr marL="630238" indent="-173038" algn="l" rtl="0" eaLnBrk="1" fontAlgn="base" hangingPunct="1">
        <a:lnSpc>
          <a:spcPts val="2700"/>
        </a:lnSpc>
        <a:spcBef>
          <a:spcPts val="1200"/>
        </a:spcBef>
        <a:spcAft>
          <a:spcPct val="0"/>
        </a:spcAft>
        <a:buClr>
          <a:srgbClr val="003580"/>
        </a:buClr>
        <a:buChar char="•"/>
        <a:defRPr sz="2400">
          <a:solidFill>
            <a:schemeClr val="bg1"/>
          </a:solidFill>
          <a:latin typeface="+mn-lt"/>
        </a:defRPr>
      </a:lvl2pPr>
      <a:lvl3pPr marL="1085850" indent="-228600" algn="l" rtl="0" eaLnBrk="1" fontAlgn="base" hangingPunct="1">
        <a:lnSpc>
          <a:spcPts val="2700"/>
        </a:lnSpc>
        <a:spcBef>
          <a:spcPts val="1200"/>
        </a:spcBef>
        <a:spcAft>
          <a:spcPct val="0"/>
        </a:spcAft>
        <a:buClrTx/>
        <a:buChar char="–"/>
        <a:defRPr sz="2400">
          <a:solidFill>
            <a:schemeClr val="bg1"/>
          </a:solidFill>
          <a:latin typeface="+mn-lt"/>
        </a:defRPr>
      </a:lvl3pPr>
      <a:lvl4pPr marL="1428750" indent="-228600" algn="l" rtl="0" eaLnBrk="1" fontAlgn="base" hangingPunct="1">
        <a:lnSpc>
          <a:spcPts val="2700"/>
        </a:lnSpc>
        <a:spcBef>
          <a:spcPts val="1200"/>
        </a:spcBef>
        <a:spcAft>
          <a:spcPct val="0"/>
        </a:spcAft>
        <a:buClrTx/>
        <a:buChar char="–"/>
        <a:defRPr sz="2400">
          <a:solidFill>
            <a:schemeClr val="bg1"/>
          </a:solidFill>
          <a:latin typeface="+mn-lt"/>
        </a:defRPr>
      </a:lvl4pPr>
      <a:lvl5pPr marL="1771650" indent="-228600" algn="l" rtl="0" eaLnBrk="1" fontAlgn="base" hangingPunct="1">
        <a:lnSpc>
          <a:spcPts val="2700"/>
        </a:lnSpc>
        <a:spcBef>
          <a:spcPts val="1200"/>
        </a:spcBef>
        <a:spcAft>
          <a:spcPct val="0"/>
        </a:spcAft>
        <a:buClrTx/>
        <a:buChar char="–"/>
        <a:defRPr sz="2400">
          <a:solidFill>
            <a:schemeClr val="bg1"/>
          </a:solidFill>
          <a:latin typeface="+mn-lt"/>
        </a:defRPr>
      </a:lvl5pPr>
      <a:lvl6pPr marL="2228850" indent="-228600" algn="l" rtl="0" eaLnBrk="1" fontAlgn="base" hangingPunct="1">
        <a:spcBef>
          <a:spcPct val="20000"/>
        </a:spcBef>
        <a:spcAft>
          <a:spcPct val="0"/>
        </a:spcAft>
        <a:buClr>
          <a:srgbClr val="FFCC00"/>
        </a:buClr>
        <a:buChar char="–"/>
        <a:defRPr sz="2400">
          <a:solidFill>
            <a:schemeClr val="tx1"/>
          </a:solidFill>
          <a:latin typeface="+mn-lt"/>
        </a:defRPr>
      </a:lvl6pPr>
      <a:lvl7pPr marL="2686050" indent="-228600" algn="l" rtl="0" eaLnBrk="1" fontAlgn="base" hangingPunct="1">
        <a:spcBef>
          <a:spcPct val="20000"/>
        </a:spcBef>
        <a:spcAft>
          <a:spcPct val="0"/>
        </a:spcAft>
        <a:buClr>
          <a:srgbClr val="FFCC00"/>
        </a:buClr>
        <a:buChar char="–"/>
        <a:defRPr sz="2400">
          <a:solidFill>
            <a:schemeClr val="tx1"/>
          </a:solidFill>
          <a:latin typeface="+mn-lt"/>
        </a:defRPr>
      </a:lvl7pPr>
      <a:lvl8pPr marL="3143250" indent="-228600" algn="l" rtl="0" eaLnBrk="1" fontAlgn="base" hangingPunct="1">
        <a:spcBef>
          <a:spcPct val="20000"/>
        </a:spcBef>
        <a:spcAft>
          <a:spcPct val="0"/>
        </a:spcAft>
        <a:buClr>
          <a:srgbClr val="FFCC00"/>
        </a:buClr>
        <a:buChar char="–"/>
        <a:defRPr sz="2400">
          <a:solidFill>
            <a:schemeClr val="tx1"/>
          </a:solidFill>
          <a:latin typeface="+mn-lt"/>
        </a:defRPr>
      </a:lvl8pPr>
      <a:lvl9pPr marL="3600450" indent="-228600" algn="l" rtl="0" eaLnBrk="1" fontAlgn="base" hangingPunct="1">
        <a:spcBef>
          <a:spcPct val="20000"/>
        </a:spcBef>
        <a:spcAft>
          <a:spcPct val="0"/>
        </a:spcAft>
        <a:buClr>
          <a:srgbClr val="FFCC00"/>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sz="quarter"/>
          </p:nvPr>
        </p:nvSpPr>
        <p:spPr/>
        <p:txBody>
          <a:bodyPr/>
          <a:lstStyle/>
          <a:p>
            <a:r>
              <a:rPr lang="de-DE" dirty="0" smtClean="0"/>
              <a:t>Regulatorische Strategien für </a:t>
            </a:r>
            <a:br>
              <a:rPr lang="de-DE" dirty="0" smtClean="0"/>
            </a:br>
            <a:r>
              <a:rPr lang="de-DE" dirty="0" smtClean="0"/>
              <a:t>Life </a:t>
            </a:r>
            <a:r>
              <a:rPr lang="de-DE" dirty="0" err="1" smtClean="0"/>
              <a:t>Sciences</a:t>
            </a:r>
            <a:r>
              <a:rPr lang="de-DE" dirty="0" smtClean="0"/>
              <a:t> Unternehmen</a:t>
            </a:r>
            <a:endParaRPr lang="en-US" dirty="0"/>
          </a:p>
        </p:txBody>
      </p:sp>
      <p:sp>
        <p:nvSpPr>
          <p:cNvPr id="34819" name="Rectangle 3"/>
          <p:cNvSpPr>
            <a:spLocks noGrp="1" noChangeArrowheads="1"/>
          </p:cNvSpPr>
          <p:nvPr>
            <p:ph type="subTitle" sz="quarter" idx="1"/>
          </p:nvPr>
        </p:nvSpPr>
        <p:spPr/>
        <p:txBody>
          <a:bodyPr/>
          <a:lstStyle/>
          <a:p>
            <a:r>
              <a:rPr lang="de-DE" dirty="0" err="1" smtClean="0"/>
              <a:t>Sciences</a:t>
            </a:r>
            <a:r>
              <a:rPr lang="de-DE" dirty="0" smtClean="0"/>
              <a:t> 4 Life </a:t>
            </a:r>
            <a:r>
              <a:rPr lang="de-DE" dirty="0" err="1" smtClean="0"/>
              <a:t>Webinar</a:t>
            </a:r>
            <a:r>
              <a:rPr lang="de-DE" dirty="0" smtClean="0"/>
              <a:t>, 29. März 2017</a:t>
            </a:r>
          </a:p>
          <a:p>
            <a:r>
              <a:rPr lang="de-DE" dirty="0" smtClean="0"/>
              <a:t>Dr. Christian B. Fulda</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Strategische Berücksichtigung der Anforderungen – MP (Forts‘)</a:t>
            </a:r>
            <a:endParaRPr lang="en-US" dirty="0"/>
          </a:p>
        </p:txBody>
      </p:sp>
      <p:sp>
        <p:nvSpPr>
          <p:cNvPr id="3" name="Content Placeholder 2"/>
          <p:cNvSpPr>
            <a:spLocks noGrp="1"/>
          </p:cNvSpPr>
          <p:nvPr>
            <p:ph idx="1"/>
          </p:nvPr>
        </p:nvSpPr>
        <p:spPr/>
        <p:txBody>
          <a:bodyPr/>
          <a:lstStyle/>
          <a:p>
            <a:r>
              <a:rPr lang="de-DE" dirty="0" smtClean="0"/>
              <a:t>Keine Produktexklusivität für MP – aber auch keine Generika.</a:t>
            </a:r>
          </a:p>
          <a:p>
            <a:r>
              <a:rPr lang="de-DE" dirty="0" err="1" smtClean="0"/>
              <a:t>USP</a:t>
            </a:r>
            <a:r>
              <a:rPr lang="de-DE" dirty="0" smtClean="0"/>
              <a:t> im wesentlichen geschützt durch </a:t>
            </a:r>
            <a:r>
              <a:rPr lang="de-DE" dirty="0" err="1" smtClean="0"/>
              <a:t>Know</a:t>
            </a:r>
            <a:r>
              <a:rPr lang="de-DE" dirty="0" smtClean="0"/>
              <a:t>-</a:t>
            </a:r>
            <a:r>
              <a:rPr lang="de-DE" dirty="0" err="1" smtClean="0"/>
              <a:t>How</a:t>
            </a:r>
            <a:r>
              <a:rPr lang="de-DE" dirty="0" smtClean="0"/>
              <a:t>, Daten, Patente, Marken, Vertriebssystem.</a:t>
            </a:r>
          </a:p>
          <a:p>
            <a:r>
              <a:rPr lang="de-DE" dirty="0" smtClean="0"/>
              <a:t>Im Werden: Veröffentlichungspflichten für klinische Daten – Schutz im Wettbewerb ungeklärt.</a:t>
            </a: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10</a:t>
            </a:fld>
            <a:endParaRPr lang="en-US" altLang="en-US">
              <a:solidFill>
                <a:srgbClr val="FFFFFF"/>
              </a:solidFill>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Die „4. Hürde“</a:t>
            </a:r>
            <a:endParaRPr lang="en-US" dirty="0"/>
          </a:p>
        </p:txBody>
      </p:sp>
      <p:sp>
        <p:nvSpPr>
          <p:cNvPr id="3" name="Content Placeholder 2"/>
          <p:cNvSpPr>
            <a:spLocks noGrp="1"/>
          </p:cNvSpPr>
          <p:nvPr>
            <p:ph idx="1"/>
          </p:nvPr>
        </p:nvSpPr>
        <p:spPr/>
        <p:txBody>
          <a:bodyPr/>
          <a:lstStyle/>
          <a:p>
            <a:r>
              <a:rPr lang="de-DE" dirty="0" smtClean="0"/>
              <a:t>Nach </a:t>
            </a:r>
            <a:r>
              <a:rPr lang="de-DE" dirty="0" err="1" smtClean="0"/>
              <a:t>CMC</a:t>
            </a:r>
            <a:r>
              <a:rPr lang="de-DE" dirty="0" smtClean="0"/>
              <a:t> (Produktqualität), </a:t>
            </a:r>
            <a:r>
              <a:rPr lang="de-DE" dirty="0" err="1" smtClean="0"/>
              <a:t>Präklinik</a:t>
            </a:r>
            <a:r>
              <a:rPr lang="de-DE" dirty="0" smtClean="0"/>
              <a:t> und Klinik ist inzwischen der „klinische Nutzen“ determinierend, auch bei Medizinprodukten.</a:t>
            </a:r>
          </a:p>
          <a:p>
            <a:r>
              <a:rPr lang="de-DE" dirty="0" smtClean="0"/>
              <a:t>Zauberwort „</a:t>
            </a:r>
            <a:r>
              <a:rPr lang="de-DE" dirty="0" err="1" smtClean="0"/>
              <a:t>unmet</a:t>
            </a:r>
            <a:r>
              <a:rPr lang="de-DE" dirty="0" smtClean="0"/>
              <a:t> </a:t>
            </a:r>
            <a:r>
              <a:rPr lang="de-DE" dirty="0" err="1" smtClean="0"/>
              <a:t>clinical</a:t>
            </a:r>
            <a:r>
              <a:rPr lang="de-DE" dirty="0" smtClean="0"/>
              <a:t> </a:t>
            </a:r>
            <a:r>
              <a:rPr lang="de-DE" dirty="0" err="1" smtClean="0"/>
              <a:t>need</a:t>
            </a:r>
            <a:r>
              <a:rPr lang="de-DE" dirty="0" smtClean="0"/>
              <a:t>“.</a:t>
            </a:r>
          </a:p>
          <a:p>
            <a:r>
              <a:rPr lang="de-DE" dirty="0" smtClean="0"/>
              <a:t>Achtung bei </a:t>
            </a:r>
            <a:r>
              <a:rPr lang="de-DE" dirty="0" err="1" smtClean="0"/>
              <a:t>Pharma</a:t>
            </a:r>
            <a:r>
              <a:rPr lang="de-DE" dirty="0" smtClean="0"/>
              <a:t>: Verbesserte </a:t>
            </a:r>
            <a:r>
              <a:rPr lang="de-DE" dirty="0" err="1" smtClean="0"/>
              <a:t>patient</a:t>
            </a:r>
            <a:r>
              <a:rPr lang="de-DE" dirty="0" smtClean="0"/>
              <a:t> </a:t>
            </a:r>
            <a:r>
              <a:rPr lang="de-DE" dirty="0" err="1" smtClean="0"/>
              <a:t>compliance</a:t>
            </a:r>
            <a:r>
              <a:rPr lang="de-DE" dirty="0" smtClean="0"/>
              <a:t>/Anwendungsfreundlichkeit zahlt sich  nicht notwendigerweise aus. </a:t>
            </a:r>
          </a:p>
          <a:p>
            <a:r>
              <a:rPr lang="de-DE" dirty="0" smtClean="0"/>
              <a:t>Achtung bei Medizintechnik: Technische Innovation zahlt sich nicht notwendigerweise aus.</a:t>
            </a:r>
          </a:p>
          <a:p>
            <a:r>
              <a:rPr lang="de-DE" dirty="0" smtClean="0"/>
              <a:t>Wichtig, vom ersten Tag an zu überlegen, ob das Produkt bezahlt wird.</a:t>
            </a: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11</a:t>
            </a:fld>
            <a:endParaRPr lang="en-US" altLang="en-US">
              <a:solidFill>
                <a:srgbClr val="FFFFFF"/>
              </a:solidFill>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Die „4. Hürde“ (Forts.)</a:t>
            </a:r>
            <a:endParaRPr lang="en-US" dirty="0"/>
          </a:p>
        </p:txBody>
      </p:sp>
      <p:sp>
        <p:nvSpPr>
          <p:cNvPr id="3" name="Content Placeholder 2"/>
          <p:cNvSpPr>
            <a:spLocks noGrp="1"/>
          </p:cNvSpPr>
          <p:nvPr>
            <p:ph idx="1"/>
          </p:nvPr>
        </p:nvSpPr>
        <p:spPr/>
        <p:txBody>
          <a:bodyPr/>
          <a:lstStyle/>
          <a:p>
            <a:r>
              <a:rPr lang="de-DE" dirty="0" smtClean="0"/>
              <a:t>Erstattung/Vergütungsfrage sollte strategische Leitentscheidung sein.</a:t>
            </a:r>
          </a:p>
          <a:p>
            <a:r>
              <a:rPr lang="de-DE" dirty="0" smtClean="0"/>
              <a:t>Weg zur Erstattung </a:t>
            </a:r>
            <a:r>
              <a:rPr lang="de-DE" dirty="0" err="1" smtClean="0"/>
              <a:t>beeinflußt</a:t>
            </a:r>
            <a:r>
              <a:rPr lang="de-DE" dirty="0" smtClean="0"/>
              <a:t> Entwicklungspfad (z.B. klinische Studien – Populationen, Vergleichstherapien).</a:t>
            </a: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12</a:t>
            </a:fld>
            <a:endParaRPr lang="en-US" altLang="en-US">
              <a:solidFill>
                <a:srgbClr val="FFFFFF"/>
              </a:solidFill>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Take </a:t>
            </a:r>
            <a:r>
              <a:rPr lang="de-DE" dirty="0" err="1" smtClean="0"/>
              <a:t>Away</a:t>
            </a:r>
            <a:endParaRPr lang="en-US" dirty="0"/>
          </a:p>
        </p:txBody>
      </p:sp>
      <p:sp>
        <p:nvSpPr>
          <p:cNvPr id="3" name="Content Placeholder 2"/>
          <p:cNvSpPr>
            <a:spLocks noGrp="1"/>
          </p:cNvSpPr>
          <p:nvPr>
            <p:ph idx="1"/>
          </p:nvPr>
        </p:nvSpPr>
        <p:spPr/>
        <p:txBody>
          <a:bodyPr/>
          <a:lstStyle/>
          <a:p>
            <a:r>
              <a:rPr lang="de-DE" dirty="0" smtClean="0"/>
              <a:t>Regulatorischer Weg </a:t>
            </a:r>
            <a:r>
              <a:rPr lang="de-DE" dirty="0" err="1" smtClean="0"/>
              <a:t>muß</a:t>
            </a:r>
            <a:r>
              <a:rPr lang="de-DE" dirty="0" smtClean="0"/>
              <a:t> von Anfang an abgesteckt werden.</a:t>
            </a:r>
          </a:p>
          <a:p>
            <a:r>
              <a:rPr lang="de-DE" dirty="0" smtClean="0"/>
              <a:t>„Produkt ist ein Klasse II Medizinprodukt und wird 2018 das Konformitätsbewertungsverfahren durchlaufen.“ reicht für Investor nicht (mehr).</a:t>
            </a:r>
          </a:p>
          <a:p>
            <a:r>
              <a:rPr lang="de-DE" dirty="0" smtClean="0"/>
              <a:t>Iteratives Vorgehen – Welt </a:t>
            </a:r>
            <a:r>
              <a:rPr lang="de-DE" dirty="0" err="1" smtClean="0"/>
              <a:t>muß</a:t>
            </a:r>
            <a:r>
              <a:rPr lang="de-DE" dirty="0" smtClean="0"/>
              <a:t> nicht auf einmal erklärt werden, aber 80:20-Überblick erforderlich.</a:t>
            </a:r>
          </a:p>
          <a:p>
            <a:r>
              <a:rPr lang="de-DE" dirty="0" smtClean="0"/>
              <a:t>Beide Perspektiven wichtig:</a:t>
            </a:r>
          </a:p>
          <a:p>
            <a:pPr lvl="1"/>
            <a:r>
              <a:rPr lang="de-DE" dirty="0" smtClean="0"/>
              <a:t>Produktzulassungspfad</a:t>
            </a:r>
          </a:p>
          <a:p>
            <a:pPr lvl="1"/>
            <a:r>
              <a:rPr lang="de-DE" dirty="0" smtClean="0"/>
              <a:t>„Erstattungspfad“/Zahlungsbereitschaft</a:t>
            </a: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13</a:t>
            </a:fld>
            <a:endParaRPr lang="en-US" altLang="en-US">
              <a:solidFill>
                <a:srgbClr val="FFFFFF"/>
              </a:solidFill>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Take </a:t>
            </a:r>
            <a:r>
              <a:rPr lang="de-DE" dirty="0" err="1" smtClean="0"/>
              <a:t>Away</a:t>
            </a:r>
            <a:r>
              <a:rPr lang="de-DE" dirty="0" smtClean="0"/>
              <a:t> (Forts‘)</a:t>
            </a:r>
            <a:endParaRPr lang="en-US" dirty="0"/>
          </a:p>
        </p:txBody>
      </p:sp>
      <p:sp>
        <p:nvSpPr>
          <p:cNvPr id="3" name="Content Placeholder 2"/>
          <p:cNvSpPr>
            <a:spLocks noGrp="1"/>
          </p:cNvSpPr>
          <p:nvPr>
            <p:ph idx="1"/>
          </p:nvPr>
        </p:nvSpPr>
        <p:spPr/>
        <p:txBody>
          <a:bodyPr/>
          <a:lstStyle/>
          <a:p>
            <a:r>
              <a:rPr lang="de-DE" dirty="0" smtClean="0"/>
              <a:t>Denken Sie vom Kundennutzen her – auch im Hinblick auf die regulatorische Strategie.</a:t>
            </a: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14</a:t>
            </a:fld>
            <a:endParaRPr lang="en-US" altLang="en-US">
              <a:solidFill>
                <a:srgbClr val="FFFFFF"/>
              </a:solidFill>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685800"/>
            <a:ext cx="7620000" cy="5760720"/>
          </a:xfrm>
        </p:spPr>
        <p:txBody>
          <a:bodyPr/>
          <a:lstStyle/>
          <a:p>
            <a:pPr algn="ctr">
              <a:buNone/>
            </a:pPr>
            <a:r>
              <a:rPr lang="de-DE" b="1" dirty="0" smtClean="0"/>
              <a:t>Vielen Dank für Ihre Aufmerksamkeit</a:t>
            </a:r>
          </a:p>
          <a:p>
            <a:pPr>
              <a:buNone/>
            </a:pPr>
            <a:endParaRPr lang="de-DE" dirty="0" smtClean="0"/>
          </a:p>
          <a:p>
            <a:pPr algn="ctr">
              <a:buNone/>
            </a:pPr>
            <a:r>
              <a:rPr lang="de-DE" dirty="0" smtClean="0"/>
              <a:t>Dr. Christian B. Fulda, München</a:t>
            </a:r>
            <a:br>
              <a:rPr lang="de-DE" dirty="0" smtClean="0"/>
            </a:br>
            <a:r>
              <a:rPr lang="de-DE" dirty="0" smtClean="0"/>
              <a:t>cfulda@jonesday.com</a:t>
            </a:r>
          </a:p>
          <a:p>
            <a:pPr algn="ctr">
              <a:buNone/>
            </a:pPr>
            <a:endParaRPr lang="de-DE" dirty="0" smtClean="0"/>
          </a:p>
          <a:p>
            <a:pPr algn="ctr">
              <a:spcBef>
                <a:spcPts val="0"/>
              </a:spcBef>
              <a:buNone/>
            </a:pPr>
            <a:r>
              <a:rPr lang="de-DE" dirty="0" smtClean="0"/>
              <a:t>www.jonesday.com/lifesciences</a:t>
            </a:r>
            <a:endParaRPr lang="en-US" dirty="0" smtClean="0"/>
          </a:p>
          <a:p>
            <a:pPr>
              <a:buNone/>
            </a:pPr>
            <a:endParaRPr lang="de-DE" dirty="0" smtClean="0"/>
          </a:p>
          <a:p>
            <a:pPr>
              <a:buNone/>
            </a:pP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15</a:t>
            </a:fld>
            <a:endParaRPr lang="en-US" altLang="en-US">
              <a:solidFill>
                <a:srgbClr val="FFFFFF"/>
              </a:solidFill>
            </a:endParaRPr>
          </a:p>
        </p:txBody>
      </p:sp>
      <p:sp>
        <p:nvSpPr>
          <p:cNvPr id="5" name="TextBox 4"/>
          <p:cNvSpPr txBox="1"/>
          <p:nvPr/>
        </p:nvSpPr>
        <p:spPr>
          <a:xfrm>
            <a:off x="419100" y="4090212"/>
            <a:ext cx="8356600" cy="1600438"/>
          </a:xfrm>
          <a:prstGeom prst="rect">
            <a:avLst/>
          </a:prstGeom>
          <a:noFill/>
        </p:spPr>
        <p:txBody>
          <a:bodyPr wrap="square" rtlCol="0">
            <a:spAutoFit/>
          </a:bodyPr>
          <a:lstStyle/>
          <a:p>
            <a:pPr algn="just"/>
            <a:r>
              <a:rPr lang="en-US" sz="1400" dirty="0" smtClean="0">
                <a:latin typeface="+mn-lt"/>
              </a:rPr>
              <a:t>Any presentation by a Jones Day lawyer or employee should not be considered or construed as legal advice on any individual matter or circumstance. The contents of this document are intended for general information purposes only and may not be quoted or referred to in any other presentation, publication or proceeding without the prior written consent of Jones Day, which may be given or withheld at Jones Day's discretion. The distribution of this presentation or its content is not intended to create, and receipt of it does not constitute, an attorney-client relationship. The views set forth herein are the personal views of the author and do not necessarily reflect those of Jones Day.</a:t>
            </a:r>
            <a:endParaRPr lang="en-US" sz="1400" dirty="0">
              <a:latin typeface="+mn-lt"/>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Gretchenfrage: Produktklassifizierung</a:t>
            </a:r>
            <a:endParaRPr lang="en-US" dirty="0"/>
          </a:p>
        </p:txBody>
      </p:sp>
      <p:sp>
        <p:nvSpPr>
          <p:cNvPr id="3" name="Content Placeholder 2"/>
          <p:cNvSpPr>
            <a:spLocks noGrp="1"/>
          </p:cNvSpPr>
          <p:nvPr>
            <p:ph idx="1"/>
          </p:nvPr>
        </p:nvSpPr>
        <p:spPr/>
        <p:txBody>
          <a:bodyPr/>
          <a:lstStyle/>
          <a:p>
            <a:r>
              <a:rPr lang="de-DE" dirty="0" smtClean="0"/>
              <a:t>Arzneimittel, Medizinprodukte, Kosmetikum, Lebensmittel/Nahrungsergänzungsmittel, sonstiges?</a:t>
            </a:r>
          </a:p>
          <a:p>
            <a:r>
              <a:rPr lang="de-DE" dirty="0" smtClean="0"/>
              <a:t>Entscheidung anhand </a:t>
            </a:r>
            <a:r>
              <a:rPr lang="de-DE" u="sng" dirty="0" smtClean="0"/>
              <a:t>objektiver Kriterien</a:t>
            </a:r>
            <a:r>
              <a:rPr lang="de-DE" dirty="0" smtClean="0"/>
              <a:t> – nur wenig Spielraum!</a:t>
            </a:r>
          </a:p>
          <a:p>
            <a:r>
              <a:rPr lang="de-DE" dirty="0" smtClean="0"/>
              <a:t>Frühzeitige Produktklassifizierung und </a:t>
            </a:r>
            <a:r>
              <a:rPr lang="de-DE" dirty="0" err="1" smtClean="0"/>
              <a:t>Valididierung</a:t>
            </a:r>
            <a:r>
              <a:rPr lang="de-DE" dirty="0" smtClean="0"/>
              <a:t> eminent wichtig! (Investorensicht!)</a:t>
            </a:r>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2</a:t>
            </a:fld>
            <a:endParaRPr lang="en-US" altLang="en-US">
              <a:solidFill>
                <a:srgbClr val="FFFFFF"/>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Übersicht</a:t>
            </a:r>
            <a:endParaRPr lang="en-US" dirty="0"/>
          </a:p>
        </p:txBody>
      </p:sp>
      <p:sp>
        <p:nvSpPr>
          <p:cNvPr id="3" name="Content Placeholder 2"/>
          <p:cNvSpPr>
            <a:spLocks noGrp="1"/>
          </p:cNvSpPr>
          <p:nvPr>
            <p:ph idx="1"/>
          </p:nvPr>
        </p:nvSpPr>
        <p:spPr/>
        <p:txBody>
          <a:bodyPr/>
          <a:lstStyle/>
          <a:p>
            <a:r>
              <a:rPr lang="de-DE" dirty="0" smtClean="0"/>
              <a:t>Regulatorische Strategien oder Unternehmensstrategie?</a:t>
            </a:r>
          </a:p>
          <a:p>
            <a:r>
              <a:rPr lang="de-DE" dirty="0" smtClean="0"/>
              <a:t>Die Gretchenfrage: Produktklassifizierung</a:t>
            </a:r>
          </a:p>
          <a:p>
            <a:r>
              <a:rPr lang="de-DE" dirty="0" smtClean="0"/>
              <a:t>Strategische Berücksichtigung der Anforderungen</a:t>
            </a:r>
          </a:p>
          <a:p>
            <a:pPr lvl="1"/>
            <a:r>
              <a:rPr lang="de-DE" dirty="0" err="1" smtClean="0"/>
              <a:t>Pharma</a:t>
            </a:r>
            <a:endParaRPr lang="de-DE" dirty="0" smtClean="0"/>
          </a:p>
          <a:p>
            <a:pPr lvl="1"/>
            <a:r>
              <a:rPr lang="de-DE" dirty="0" err="1" smtClean="0"/>
              <a:t>MedTec</a:t>
            </a:r>
            <a:endParaRPr lang="de-DE" dirty="0" smtClean="0"/>
          </a:p>
          <a:p>
            <a:r>
              <a:rPr lang="de-DE" dirty="0" smtClean="0"/>
              <a:t>Die „4. Hürde“ – Wie kommen Sie an Ihr Geld?</a:t>
            </a: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3</a:t>
            </a:fld>
            <a:endParaRPr lang="en-US" altLang="en-US">
              <a:solidFill>
                <a:srgbClr val="FFFFFF"/>
              </a:solidFil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Regulatorische Strategien oder Unternehmensstrategie?</a:t>
            </a:r>
            <a:endParaRPr lang="en-US" dirty="0"/>
          </a:p>
        </p:txBody>
      </p:sp>
      <p:sp>
        <p:nvSpPr>
          <p:cNvPr id="3" name="Content Placeholder 2"/>
          <p:cNvSpPr>
            <a:spLocks noGrp="1"/>
          </p:cNvSpPr>
          <p:nvPr>
            <p:ph idx="1"/>
          </p:nvPr>
        </p:nvSpPr>
        <p:spPr/>
        <p:txBody>
          <a:bodyPr/>
          <a:lstStyle/>
          <a:p>
            <a:r>
              <a:rPr lang="de-DE" dirty="0" smtClean="0"/>
              <a:t>Regulatorische Strategie: Sie wissen, wohin Sie wollen, und was es braucht, und Sie wollen zwischen etwaigen Optionen wählen (wenige verfügbar).</a:t>
            </a:r>
          </a:p>
          <a:p>
            <a:r>
              <a:rPr lang="de-DE" dirty="0" smtClean="0"/>
              <a:t>Unternehmensstrategie: Sie haben ein Unternehmensziel, wissen aber noch nicht, welche regulatorische Umgebung Sie antreffen, und ob diese zum Business Case </a:t>
            </a:r>
            <a:r>
              <a:rPr lang="de-DE" dirty="0" err="1" smtClean="0"/>
              <a:t>paßt</a:t>
            </a:r>
            <a:r>
              <a:rPr lang="de-DE" dirty="0" smtClean="0"/>
              <a:t>.</a:t>
            </a: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4</a:t>
            </a:fld>
            <a:endParaRPr lang="en-US" altLang="en-US">
              <a:solidFill>
                <a:srgbClr val="FFFFFF"/>
              </a:solidFill>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Gretchenfrage: Produktklassifizierung (Forts‘)	</a:t>
            </a:r>
            <a:endParaRPr lang="en-US" dirty="0"/>
          </a:p>
        </p:txBody>
      </p:sp>
      <p:sp>
        <p:nvSpPr>
          <p:cNvPr id="3" name="Content Placeholder 2"/>
          <p:cNvSpPr>
            <a:spLocks noGrp="1"/>
          </p:cNvSpPr>
          <p:nvPr>
            <p:ph idx="1"/>
          </p:nvPr>
        </p:nvSpPr>
        <p:spPr/>
        <p:txBody>
          <a:bodyPr/>
          <a:lstStyle/>
          <a:p>
            <a:r>
              <a:rPr lang="de-DE" dirty="0" smtClean="0"/>
              <a:t>Typischerweise klarer Fall – Knackpunkte sind „Grenzfälle“ (insb. stoffliche Medizinprodukte, Sonderfall biologisch aktive Substanzen wie Bakterien).</a:t>
            </a:r>
          </a:p>
          <a:p>
            <a:r>
              <a:rPr lang="de-DE" dirty="0" smtClean="0"/>
              <a:t>Finger weg von Lebensmitteln/</a:t>
            </a:r>
            <a:r>
              <a:rPr lang="de-DE" dirty="0" err="1" smtClean="0"/>
              <a:t>NEM</a:t>
            </a:r>
            <a:r>
              <a:rPr lang="de-DE" dirty="0" smtClean="0"/>
              <a:t>.</a:t>
            </a:r>
            <a:endParaRPr lang="en-US" dirty="0" smtClean="0"/>
          </a:p>
          <a:p>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5</a:t>
            </a:fld>
            <a:endParaRPr lang="en-US" altLang="en-US">
              <a:solidFill>
                <a:srgbClr val="FFFFFF"/>
              </a:solidFill>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Strategische Berücksichtigung der Anforderungen - AM</a:t>
            </a:r>
            <a:endParaRPr lang="en-US" dirty="0"/>
          </a:p>
        </p:txBody>
      </p:sp>
      <p:sp>
        <p:nvSpPr>
          <p:cNvPr id="3" name="Content Placeholder 2"/>
          <p:cNvSpPr>
            <a:spLocks noGrp="1"/>
          </p:cNvSpPr>
          <p:nvPr>
            <p:ph idx="1"/>
          </p:nvPr>
        </p:nvSpPr>
        <p:spPr/>
        <p:txBody>
          <a:bodyPr/>
          <a:lstStyle/>
          <a:p>
            <a:r>
              <a:rPr lang="de-DE" dirty="0" smtClean="0"/>
              <a:t>Arzneimittel:</a:t>
            </a:r>
          </a:p>
          <a:p>
            <a:pPr lvl="1"/>
            <a:r>
              <a:rPr lang="de-DE" dirty="0" err="1" smtClean="0"/>
              <a:t>Präklinische</a:t>
            </a:r>
            <a:r>
              <a:rPr lang="de-DE" dirty="0" smtClean="0"/>
              <a:t> und klinische Entwicklung</a:t>
            </a:r>
          </a:p>
          <a:p>
            <a:pPr lvl="1"/>
            <a:r>
              <a:rPr lang="de-DE" dirty="0" smtClean="0"/>
              <a:t>Zeitschiene</a:t>
            </a:r>
          </a:p>
          <a:p>
            <a:pPr lvl="1"/>
            <a:r>
              <a:rPr lang="de-DE" dirty="0" smtClean="0"/>
              <a:t>Finanzierungsanforderungen (unterschiedlich je nach Indikation! Vgl. </a:t>
            </a:r>
            <a:r>
              <a:rPr lang="de-DE" dirty="0" err="1" smtClean="0"/>
              <a:t>Orphan</a:t>
            </a:r>
            <a:r>
              <a:rPr lang="de-DE" dirty="0" smtClean="0"/>
              <a:t> Drugs)</a:t>
            </a:r>
          </a:p>
          <a:p>
            <a:pPr lvl="1"/>
            <a:r>
              <a:rPr lang="de-DE" dirty="0" smtClean="0"/>
              <a:t>Regulatorischer Aufwand.</a:t>
            </a:r>
          </a:p>
          <a:p>
            <a:endParaRPr lang="de-DE" dirty="0" smtClean="0"/>
          </a:p>
          <a:p>
            <a:pPr>
              <a:buNone/>
            </a:pP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6</a:t>
            </a:fld>
            <a:endParaRPr lang="en-US" altLang="en-US">
              <a:solidFill>
                <a:srgbClr val="FFFFFF"/>
              </a:solidFill>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Strategische Berücksichtigung der Anforderungen – AM (Forts.)</a:t>
            </a:r>
            <a:endParaRPr lang="en-US" dirty="0"/>
          </a:p>
        </p:txBody>
      </p:sp>
      <p:sp>
        <p:nvSpPr>
          <p:cNvPr id="3" name="Content Placeholder 2"/>
          <p:cNvSpPr>
            <a:spLocks noGrp="1"/>
          </p:cNvSpPr>
          <p:nvPr>
            <p:ph idx="1"/>
          </p:nvPr>
        </p:nvSpPr>
        <p:spPr/>
        <p:txBody>
          <a:bodyPr/>
          <a:lstStyle/>
          <a:p>
            <a:r>
              <a:rPr lang="de-DE" dirty="0" smtClean="0"/>
              <a:t>Arzneimittel (Forts‘):</a:t>
            </a:r>
          </a:p>
          <a:p>
            <a:pPr lvl="1"/>
            <a:r>
              <a:rPr lang="de-DE" dirty="0" smtClean="0"/>
              <a:t>Der Business Case von Arzneimitteln steht und fällt mit dem </a:t>
            </a:r>
            <a:r>
              <a:rPr lang="de-DE" dirty="0" err="1" smtClean="0"/>
              <a:t>Originator</a:t>
            </a:r>
            <a:r>
              <a:rPr lang="de-DE" dirty="0" smtClean="0"/>
              <a:t>-Geschäftsmodell.</a:t>
            </a:r>
          </a:p>
          <a:p>
            <a:pPr lvl="1"/>
            <a:r>
              <a:rPr lang="de-DE" dirty="0" smtClean="0"/>
              <a:t>Produktexklusivität wichtig – aber auch regulatorische Exklusivität (Unterlagenschutz, </a:t>
            </a:r>
            <a:r>
              <a:rPr lang="de-DE" dirty="0" err="1" smtClean="0"/>
              <a:t>Orphan</a:t>
            </a:r>
            <a:r>
              <a:rPr lang="de-DE" dirty="0" smtClean="0"/>
              <a:t> Drug </a:t>
            </a:r>
            <a:r>
              <a:rPr lang="de-DE" dirty="0" err="1" smtClean="0"/>
              <a:t>Exclusivity</a:t>
            </a:r>
            <a:r>
              <a:rPr lang="de-DE" dirty="0" smtClean="0"/>
              <a:t>).</a:t>
            </a:r>
          </a:p>
          <a:p>
            <a:pPr lvl="1"/>
            <a:r>
              <a:rPr lang="de-DE" dirty="0" err="1" smtClean="0"/>
              <a:t>Caveat</a:t>
            </a:r>
            <a:r>
              <a:rPr lang="de-DE" dirty="0" smtClean="0"/>
              <a:t> bei Entwicklung bekannter Wirkstoffe.</a:t>
            </a:r>
          </a:p>
          <a:p>
            <a:endParaRPr lang="de-DE" dirty="0" smtClean="0"/>
          </a:p>
          <a:p>
            <a:pPr>
              <a:buNone/>
            </a:pP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7</a:t>
            </a:fld>
            <a:endParaRPr lang="en-US" altLang="en-US">
              <a:solidFill>
                <a:srgbClr val="FFFFFF"/>
              </a:solidFill>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Strategische Berücksichtigung der Anforderungen – AM (Forts.)</a:t>
            </a:r>
            <a:endParaRPr lang="en-US" dirty="0"/>
          </a:p>
        </p:txBody>
      </p:sp>
      <p:sp>
        <p:nvSpPr>
          <p:cNvPr id="3" name="Content Placeholder 2"/>
          <p:cNvSpPr>
            <a:spLocks noGrp="1"/>
          </p:cNvSpPr>
          <p:nvPr>
            <p:ph idx="1"/>
          </p:nvPr>
        </p:nvSpPr>
        <p:spPr/>
        <p:txBody>
          <a:bodyPr/>
          <a:lstStyle/>
          <a:p>
            <a:r>
              <a:rPr lang="de-DE" dirty="0" smtClean="0"/>
              <a:t>Arzneimittel (Forts.)</a:t>
            </a:r>
          </a:p>
          <a:p>
            <a:pPr lvl="1"/>
            <a:r>
              <a:rPr lang="de-DE" dirty="0" smtClean="0"/>
              <a:t>Jüngste Entwicklung: Veröffentlichung von klinischen Daten.</a:t>
            </a:r>
          </a:p>
          <a:p>
            <a:pPr lvl="1"/>
            <a:r>
              <a:rPr lang="de-DE" dirty="0" smtClean="0"/>
              <a:t>Neues Wettbewerbsumfeld – Lernpotential für Start-</a:t>
            </a:r>
            <a:r>
              <a:rPr lang="de-DE" dirty="0" err="1" smtClean="0"/>
              <a:t>ups</a:t>
            </a:r>
            <a:r>
              <a:rPr lang="de-DE" dirty="0" smtClean="0"/>
              <a:t>, aber Produktexklusivität </a:t>
            </a:r>
            <a:r>
              <a:rPr lang="de-DE" dirty="0" err="1" smtClean="0"/>
              <a:t>um so</a:t>
            </a:r>
            <a:r>
              <a:rPr lang="de-DE" dirty="0" smtClean="0"/>
              <a:t> wichtiger.</a:t>
            </a: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8</a:t>
            </a:fld>
            <a:endParaRPr lang="en-US" altLang="en-US">
              <a:solidFill>
                <a:srgbClr val="FFFFFF"/>
              </a:solidFill>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Strategische Berücksichtigung der Anforderungen - MP</a:t>
            </a:r>
            <a:endParaRPr lang="en-US" dirty="0"/>
          </a:p>
        </p:txBody>
      </p:sp>
      <p:sp>
        <p:nvSpPr>
          <p:cNvPr id="3" name="Content Placeholder 2"/>
          <p:cNvSpPr>
            <a:spLocks noGrp="1"/>
          </p:cNvSpPr>
          <p:nvPr>
            <p:ph idx="1"/>
          </p:nvPr>
        </p:nvSpPr>
        <p:spPr/>
        <p:txBody>
          <a:bodyPr/>
          <a:lstStyle/>
          <a:p>
            <a:r>
              <a:rPr lang="de-DE" dirty="0" smtClean="0"/>
              <a:t>Medizinprodukte – Welt im Wandel</a:t>
            </a:r>
          </a:p>
          <a:p>
            <a:pPr lvl="1"/>
            <a:r>
              <a:rPr lang="de-DE" dirty="0" smtClean="0"/>
              <a:t>Die Welt war gut, sie ist es nicht mehr.</a:t>
            </a:r>
          </a:p>
          <a:p>
            <a:pPr lvl="1"/>
            <a:r>
              <a:rPr lang="de-DE" dirty="0" smtClean="0"/>
              <a:t>Bereits jetzt verschärfte Anforderungen an Produktentwicklung.</a:t>
            </a:r>
          </a:p>
          <a:p>
            <a:pPr lvl="1"/>
            <a:r>
              <a:rPr lang="de-DE" dirty="0" smtClean="0"/>
              <a:t>Demnächst regulatorisches Umfeld, das fast mit Arzneimitteln vergleichbar ist.</a:t>
            </a:r>
          </a:p>
          <a:p>
            <a:pPr lvl="1"/>
            <a:r>
              <a:rPr lang="de-DE" dirty="0" smtClean="0"/>
              <a:t>Auch Klasse I-Produkte betroffen.</a:t>
            </a:r>
          </a:p>
          <a:p>
            <a:r>
              <a:rPr lang="de-DE" dirty="0" smtClean="0"/>
              <a:t>Strategie: Ganz oder gar nicht – „schlanke“ Lösungen werden in Zukunft nicht mehr funktionieren.</a:t>
            </a:r>
            <a:endParaRPr lang="en-US" dirty="0"/>
          </a:p>
        </p:txBody>
      </p:sp>
      <p:sp>
        <p:nvSpPr>
          <p:cNvPr id="4" name="Slide Number Placeholder 3"/>
          <p:cNvSpPr>
            <a:spLocks noGrp="1"/>
          </p:cNvSpPr>
          <p:nvPr>
            <p:ph type="sldNum" sz="quarter" idx="12"/>
          </p:nvPr>
        </p:nvSpPr>
        <p:spPr/>
        <p:txBody>
          <a:bodyPr/>
          <a:lstStyle/>
          <a:p>
            <a:fld id="{E90D327F-7362-4B1E-9A9F-917B4DEFF95E}" type="slidenum">
              <a:rPr lang="en-US" altLang="en-US" smtClean="0">
                <a:solidFill>
                  <a:srgbClr val="FFFFFF"/>
                </a:solidFill>
              </a:rPr>
              <a:pPr/>
              <a:t>9</a:t>
            </a:fld>
            <a:endParaRPr lang="en-US" altLang="en-US">
              <a:solidFill>
                <a:srgbClr val="FFFFFF"/>
              </a:solidFill>
            </a:endParaRPr>
          </a:p>
        </p:txBody>
      </p:sp>
    </p:spTree>
  </p:cSld>
  <p:clrMapOvr>
    <a:masterClrMapping/>
  </p:clrMapOvr>
  <p:transition>
    <p:fade/>
  </p:transition>
</p:sld>
</file>

<file path=ppt/theme/theme1.xml><?xml version="1.0" encoding="utf-8"?>
<a:theme xmlns:a="http://schemas.openxmlformats.org/drawingml/2006/main" name="Firm Blue Waves">
  <a:themeElements>
    <a:clrScheme name="Firm Blue Waves">
      <a:dk1>
        <a:srgbClr val="FFFFFF"/>
      </a:dk1>
      <a:lt1>
        <a:srgbClr val="003580"/>
      </a:lt1>
      <a:dk2>
        <a:srgbClr val="000000"/>
      </a:dk2>
      <a:lt2>
        <a:srgbClr val="6699FF"/>
      </a:lt2>
      <a:accent1>
        <a:srgbClr val="3A5B7E"/>
      </a:accent1>
      <a:accent2>
        <a:srgbClr val="CA9335"/>
      </a:accent2>
      <a:accent3>
        <a:srgbClr val="8CB0D4"/>
      </a:accent3>
      <a:accent4>
        <a:srgbClr val="4988CA"/>
      </a:accent4>
      <a:accent5>
        <a:srgbClr val="7E653A"/>
      </a:accent5>
      <a:accent6>
        <a:srgbClr val="7ECB3A"/>
      </a:accent6>
      <a:hlink>
        <a:srgbClr val="CCCCFF"/>
      </a:hlink>
      <a:folHlink>
        <a:srgbClr val="B2B2B2"/>
      </a:folHlink>
    </a:clrScheme>
    <a:fontScheme name="Asia Template_blu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3200" b="1" i="0" u="none" strike="noStrike" cap="none" normalizeH="0" baseline="0" smtClean="0">
            <a:ln>
              <a:noFill/>
            </a:ln>
            <a:solidFill>
              <a:srgbClr val="003399"/>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3200" b="1" i="0" u="none" strike="noStrike" cap="none" normalizeH="0" baseline="0" smtClean="0">
            <a:ln>
              <a:noFill/>
            </a:ln>
            <a:solidFill>
              <a:srgbClr val="003399"/>
            </a:solidFill>
            <a:effectLst/>
            <a:latin typeface="Arial" charset="0"/>
          </a:defRPr>
        </a:defPPr>
      </a:lstStyle>
    </a:lnDef>
  </a:objectDefaults>
  <a:extraClrSchemeLst>
    <a:extraClrScheme>
      <a:clrScheme name="Asia Template_bl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sia Template_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sia Template_blu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sia Template_blu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sia Template_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sia Template_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sia Template_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Firm Blue Waves</Template>
  <TotalTime>0</TotalTime>
  <Words>728</Words>
  <Application>Microsoft Office PowerPoint</Application>
  <PresentationFormat>On-screen Show (4:3)</PresentationFormat>
  <Paragraphs>99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Firm Blue Waves</vt:lpstr>
      <vt:lpstr>Regulatorische Strategien für  Life Sciences Unternehmen</vt:lpstr>
      <vt:lpstr>Gretchenfrage: Produktklassifizierung</vt:lpstr>
      <vt:lpstr>Übersicht</vt:lpstr>
      <vt:lpstr>Regulatorische Strategien oder Unternehmensstrategie?</vt:lpstr>
      <vt:lpstr>Gretchenfrage: Produktklassifizierung (Forts‘) </vt:lpstr>
      <vt:lpstr>Strategische Berücksichtigung der Anforderungen - AM</vt:lpstr>
      <vt:lpstr>Strategische Berücksichtigung der Anforderungen – AM (Forts.)</vt:lpstr>
      <vt:lpstr>Strategische Berücksichtigung der Anforderungen – AM (Forts.)</vt:lpstr>
      <vt:lpstr>Strategische Berücksichtigung der Anforderungen - MP</vt:lpstr>
      <vt:lpstr>Strategische Berücksichtigung der Anforderungen – MP (Forts‘)</vt:lpstr>
      <vt:lpstr>Die „4. Hürde“</vt:lpstr>
      <vt:lpstr>Die „4. Hürde“ (Forts.)</vt:lpstr>
      <vt:lpstr>Take Away</vt:lpstr>
      <vt:lpstr>Take Away (Forts‘)</vt:lpstr>
      <vt:lpstr>Slide 15</vt:lpstr>
    </vt:vector>
  </TitlesOfParts>
  <Manager/>
  <Company/>
  <LinksUpToDate>false</LinksUpToDate>
  <SharedDoc>false</SharedDoc>
  <HyperlinksChanged>false</HyperlinksChanged>
  <AppVersion>12.0000</AppVersion>
</Properties>
</file>

<file path=docProps/core.xml><?xml version="1.0" encoding="utf-8"?>
<coreProperties xmlns:dc="http://purl.org/dc/elements/1.1/" xmlns:dcterms="http://purl.org/dc/terms/" xmlns:xsi="http://www.w3.org/2001/XMLSchema-instance" xmlns="http://schemas.openxmlformats.org/package/2006/metadata/core-properties">
  <dc:title/>
  <dc:creator/>
  <revision>1</revision>
  <dcterms:created xsi:type="dcterms:W3CDTF">2017-03-29T14:44:36.9861340Z</dcterms:created>
</coreProperties>
</file>